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7" r:id="rId3"/>
    <p:sldId id="308" r:id="rId5"/>
    <p:sldId id="325" r:id="rId6"/>
    <p:sldId id="364" r:id="rId7"/>
    <p:sldId id="367" r:id="rId8"/>
    <p:sldId id="368" r:id="rId9"/>
    <p:sldId id="313" r:id="rId10"/>
    <p:sldId id="353" r:id="rId11"/>
    <p:sldId id="335" r:id="rId12"/>
    <p:sldId id="355" r:id="rId13"/>
    <p:sldId id="354" r:id="rId14"/>
    <p:sldId id="326" r:id="rId15"/>
    <p:sldId id="333" r:id="rId16"/>
    <p:sldId id="327" r:id="rId17"/>
    <p:sldId id="356" r:id="rId18"/>
    <p:sldId id="328" r:id="rId19"/>
    <p:sldId id="357" r:id="rId20"/>
    <p:sldId id="340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F7F7F7"/>
    <a:srgbClr val="4B81B3"/>
    <a:srgbClr val="5084B3"/>
    <a:srgbClr val="BCD0E1"/>
    <a:srgbClr val="8AACCB"/>
    <a:srgbClr val="DA0000"/>
    <a:srgbClr val="EA0000"/>
    <a:srgbClr val="F0F3F5"/>
    <a:srgbClr val="F4F5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91" autoAdjust="0"/>
    <p:restoredTop sz="97778" autoAdjust="0"/>
  </p:normalViewPr>
  <p:slideViewPr>
    <p:cSldViewPr snapToGrid="0">
      <p:cViewPr>
        <p:scale>
          <a:sx n="84" d="100"/>
          <a:sy n="84" d="100"/>
        </p:scale>
        <p:origin x="-324" y="-660"/>
      </p:cViewPr>
      <p:guideLst>
        <p:guide orient="horz" pos="219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dp>
</file>

<file path=ppt/media/image11.png>
</file>

<file path=ppt/media/image12.png>
</file>

<file path=ppt/media/image13.png>
</file>

<file path=ppt/media/image14.wdp>
</file>

<file path=ppt/media/image15.png>
</file>

<file path=ppt/media/image16.wdp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wdp>
</file>

<file path=ppt/media/image29.png>
</file>

<file path=ppt/media/image30.png>
</file>

<file path=ppt/media/image31.png>
</file>

<file path=ppt/media/image32.png>
</file>

<file path=ppt/media/image33.wdp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/>
              <a:t>大侠素材铺  淘宝店：</a:t>
            </a:r>
            <a:r>
              <a:rPr lang="en-US" altLang="zh-CN" dirty="0" smtClean="0"/>
              <a:t>https://dxpu.taobao.com/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2865-3DB2-4A05-97B1-EA9E44FD7A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7DDA1-E506-4225-9B3D-2315838FF5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2865-3DB2-4A05-97B1-EA9E44FD7A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7DDA1-E506-4225-9B3D-2315838FF5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2865-3DB2-4A05-97B1-EA9E44FD7A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7DDA1-E506-4225-9B3D-2315838FF5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2865-3DB2-4A05-97B1-EA9E44FD7A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7DDA1-E506-4225-9B3D-2315838FF5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2865-3DB2-4A05-97B1-EA9E44FD7A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7DDA1-E506-4225-9B3D-2315838FF5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2865-3DB2-4A05-97B1-EA9E44FD7A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7DDA1-E506-4225-9B3D-2315838FF5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89121" y="1619250"/>
            <a:ext cx="3902879" cy="52387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572" y="1609"/>
            <a:ext cx="4741878" cy="24536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2865-3DB2-4A05-97B1-EA9E44FD7A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7DDA1-E506-4225-9B3D-2315838FF5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" y="0"/>
            <a:ext cx="12177485" cy="6858000"/>
            <a:chOff x="1" y="0"/>
            <a:chExt cx="12177485" cy="6858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0"/>
              <a:ext cx="7823200" cy="6858000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2"/>
            <a:srcRect r="44156"/>
            <a:stretch>
              <a:fillRect/>
            </a:stretch>
          </p:blipFill>
          <p:spPr>
            <a:xfrm>
              <a:off x="7808687" y="0"/>
              <a:ext cx="4368799" cy="685800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2865-3DB2-4A05-97B1-EA9E44FD7A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7DDA1-E506-4225-9B3D-2315838FF5A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A2865-3DB2-4A05-97B1-EA9E44FD7A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7DDA1-E506-4225-9B3D-2315838FF5A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tags" Target="../tags/tag2.xml"/><Relationship Id="rId4" Type="http://schemas.openxmlformats.org/officeDocument/2006/relationships/image" Target="../media/image6.png"/><Relationship Id="rId3" Type="http://schemas.openxmlformats.org/officeDocument/2006/relationships/tags" Target="../tags/tag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5.png"/><Relationship Id="rId1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7.png"/><Relationship Id="rId2" Type="http://schemas.microsoft.com/office/2007/relationships/hdphoto" Target="../media/image10.wdp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29.png"/><Relationship Id="rId3" Type="http://schemas.openxmlformats.org/officeDocument/2006/relationships/hyperlink" Target="https://free.modao.cc/app/ce259b6c02394f0182995460049a2235b185c96d?simulator_type=device&amp;sticky" TargetMode="External"/><Relationship Id="rId2" Type="http://schemas.microsoft.com/office/2007/relationships/hdphoto" Target="../media/image28.wdp"/><Relationship Id="rId1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7.png"/><Relationship Id="rId2" Type="http://schemas.microsoft.com/office/2007/relationships/hdphoto" Target="../media/image10.wdp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8.xml"/><Relationship Id="rId6" Type="http://schemas.openxmlformats.org/officeDocument/2006/relationships/image" Target="../media/image3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hyperlink" Target="https://free.modao.cc/app/4f793ba80cbe2c292fe0b647f82b3bb7e9926571?simulator_type=device&amp;sticky" TargetMode="External"/><Relationship Id="rId2" Type="http://schemas.microsoft.com/office/2007/relationships/hdphoto" Target="../media/image28.wdp"/><Relationship Id="rId1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7.png"/><Relationship Id="rId2" Type="http://schemas.microsoft.com/office/2007/relationships/hdphoto" Target="../media/image10.wdp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31.png"/><Relationship Id="rId4" Type="http://schemas.openxmlformats.org/officeDocument/2006/relationships/image" Target="../media/image20.png"/><Relationship Id="rId3" Type="http://schemas.openxmlformats.org/officeDocument/2006/relationships/hyperlink" Target="https://free.modao.cc/app/8055e7d78aff907836f373d6fccde9bb27dbfe38?simulator_type=device&amp;sticky" TargetMode="External"/><Relationship Id="rId2" Type="http://schemas.microsoft.com/office/2007/relationships/hdphoto" Target="../media/image28.wdp"/><Relationship Id="rId1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34.png"/><Relationship Id="rId2" Type="http://schemas.microsoft.com/office/2007/relationships/hdphoto" Target="../media/image33.wdp"/><Relationship Id="rId1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7.png"/><Relationship Id="rId2" Type="http://schemas.microsoft.com/office/2007/relationships/hdphoto" Target="../media/image10.wdp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1.png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hdphoto" Target="../media/image14.wdp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7" Type="http://schemas.openxmlformats.org/officeDocument/2006/relationships/image" Target="../media/image20.png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microsoft.com/office/2007/relationships/hdphoto" Target="../media/image16.wdp"/><Relationship Id="rId2" Type="http://schemas.openxmlformats.org/officeDocument/2006/relationships/image" Target="../media/image15.png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背景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762000"/>
            <a:ext cx="12192635" cy="7620000"/>
          </a:xfrm>
          <a:prstGeom prst="rect">
            <a:avLst/>
          </a:prstGeom>
        </p:spPr>
      </p:pic>
      <p:pic>
        <p:nvPicPr>
          <p:cNvPr id="11" name="图片 10" descr="42f3407665e3242de40f7d4afdd8fec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3560" y="84455"/>
            <a:ext cx="3485515" cy="348551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608195" y="1319530"/>
            <a:ext cx="3230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6000">
                <a:latin typeface="字魂55号-龙吟手书" panose="00000500000000000000" charset="-122"/>
                <a:ea typeface="字魂55号-龙吟手书" panose="00000500000000000000" charset="-122"/>
              </a:rPr>
              <a:t>校园芥子</a:t>
            </a:r>
            <a:endParaRPr lang="zh-CN" altLang="en-US" sz="60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746490" y="1616710"/>
            <a:ext cx="53911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字魂55号-龙吟手书" panose="00000500000000000000" charset="-122"/>
                <a:ea typeface="字魂55号-龙吟手书" panose="00000500000000000000" charset="-122"/>
              </a:rPr>
              <a:t>校园芥子</a:t>
            </a:r>
            <a:r>
              <a:rPr lang="zh-CN" altLang="en-US" sz="3200">
                <a:latin typeface="字魂55号-龙吟手书" panose="00000500000000000000" charset="-122"/>
                <a:ea typeface="字魂55号-龙吟手书" panose="00000500000000000000" charset="-122"/>
              </a:rPr>
              <a:t>空间</a:t>
            </a:r>
            <a:endParaRPr lang="en-US" altLang="zh-CN" sz="32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613900" y="2463165"/>
            <a:ext cx="42799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latin typeface="字魂55号-龙吟手书" panose="00000500000000000000" charset="-122"/>
                <a:ea typeface="字魂55号-龙吟手书" panose="00000500000000000000" charset="-122"/>
              </a:rPr>
              <a:t>原型</a:t>
            </a:r>
            <a:r>
              <a:rPr lang="zh-CN" altLang="en-US" sz="3200">
                <a:latin typeface="字魂55号-龙吟手书" panose="00000500000000000000" charset="-122"/>
                <a:ea typeface="字魂55号-龙吟手书" panose="00000500000000000000" charset="-122"/>
              </a:rPr>
              <a:t>展示</a:t>
            </a:r>
            <a:r>
              <a:rPr lang="en-US" altLang="zh-CN" sz="4000">
                <a:latin typeface="字魂55号-龙吟手书" panose="00000500000000000000" charset="-122"/>
                <a:ea typeface="字魂55号-龙吟手书" panose="00000500000000000000" charset="-122"/>
              </a:rPr>
              <a:t>ppt</a:t>
            </a:r>
            <a:endParaRPr lang="en-US" altLang="zh-CN" sz="40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09770" y="5835015"/>
            <a:ext cx="34277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字魂55号-龙吟手书" panose="00000500000000000000" charset="-122"/>
                <a:ea typeface="字魂55号-龙吟手书" panose="00000500000000000000" charset="-122"/>
              </a:rPr>
              <a:t>答辩汇报人：陈浩男</a:t>
            </a:r>
            <a:endParaRPr lang="zh-CN" altLang="en-US" sz="28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435" y="3459480"/>
            <a:ext cx="2692400" cy="681990"/>
          </a:xfrm>
          <a:prstGeom prst="rect">
            <a:avLst/>
          </a:prstGeom>
        </p:spPr>
      </p:pic>
      <p:sp>
        <p:nvSpPr>
          <p:cNvPr id="17" name="文本框 16"/>
          <p:cNvSpPr txBox="1"/>
          <p:nvPr>
            <p:custDataLst>
              <p:tags r:id="rId5"/>
            </p:custDataLst>
          </p:nvPr>
        </p:nvSpPr>
        <p:spPr>
          <a:xfrm>
            <a:off x="5240655" y="3569970"/>
            <a:ext cx="17100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latin typeface="迷你简南宫" panose="02010609000101010101" charset="0"/>
                <a:ea typeface="迷你简南宫" panose="02010609000101010101" charset="0"/>
              </a:rPr>
              <a:t>旗山的骄傲</a:t>
            </a:r>
            <a:endParaRPr lang="zh-CN" altLang="en-US" sz="2400" b="1">
              <a:latin typeface="迷你简南宫" panose="02010609000101010101" charset="0"/>
              <a:ea typeface="迷你简南宫" panose="02010609000101010101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815" y="2818765"/>
            <a:ext cx="382270" cy="3898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3" grpId="0"/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66" t="3708" r="35431" b="55317"/>
          <a:stretch>
            <a:fillRect/>
          </a:stretch>
        </p:blipFill>
        <p:spPr>
          <a:xfrm>
            <a:off x="239939" y="134071"/>
            <a:ext cx="2243002" cy="2247900"/>
          </a:xfrm>
          <a:prstGeom prst="ellipse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2604134" y="483685"/>
            <a:ext cx="4094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后台界面则分为五个模块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4988" y="729439"/>
            <a:ext cx="675005" cy="10566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3200" spc="600" dirty="0" smtClean="0">
                <a:solidFill>
                  <a:srgbClr val="5084B3"/>
                </a:solidFill>
                <a:latin typeface="汉仪粗篆繁" panose="02010604000101010101" pitchFamily="2" charset="-122"/>
                <a:ea typeface="汉仪粗篆繁" panose="02010604000101010101" pitchFamily="2" charset="-122"/>
              </a:rPr>
              <a:t>模块</a:t>
            </a:r>
            <a:endParaRPr lang="zh-CN" altLang="en-US" sz="3200" spc="600" dirty="0" smtClean="0">
              <a:solidFill>
                <a:srgbClr val="5084B3"/>
              </a:solidFill>
              <a:latin typeface="汉仪粗篆繁" panose="02010604000101010101" pitchFamily="2" charset="-122"/>
              <a:ea typeface="汉仪粗篆繁" panose="0201060400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58215" y="2866390"/>
            <a:ext cx="697928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可分别对任务、物品、失物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用户及管理员进行可视化的管理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pic>
        <p:nvPicPr>
          <p:cNvPr id="9" name="图片 8" descr="SIQ}%3[Z8D5A{11HP0]C3Z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7520" y="1948815"/>
            <a:ext cx="1878330" cy="44215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20" t="3976" r="2066" b="55228"/>
          <a:stretch>
            <a:fillRect/>
          </a:stretch>
        </p:blipFill>
        <p:spPr>
          <a:xfrm>
            <a:off x="130901" y="93431"/>
            <a:ext cx="2233748" cy="2243566"/>
          </a:xfrm>
          <a:prstGeom prst="ellipse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911323" y="699594"/>
            <a:ext cx="675005" cy="10566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3200" spc="600" dirty="0" smtClean="0">
                <a:solidFill>
                  <a:srgbClr val="5084B3"/>
                </a:solidFill>
                <a:latin typeface="汉仪粗篆繁" panose="02010604000101010101" pitchFamily="2" charset="-122"/>
                <a:ea typeface="汉仪粗篆繁" panose="02010604000101010101" pitchFamily="2" charset="-122"/>
              </a:rPr>
              <a:t>异同</a:t>
            </a:r>
            <a:endParaRPr lang="zh-CN" altLang="en-US" sz="3200" spc="600" dirty="0" smtClean="0">
              <a:solidFill>
                <a:srgbClr val="5084B3"/>
              </a:solidFill>
              <a:latin typeface="汉仪粗篆繁" panose="02010604000101010101" pitchFamily="2" charset="-122"/>
              <a:ea typeface="汉仪粗篆繁" panose="0201060400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10534" y="483685"/>
            <a:ext cx="2672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每个模块的区别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67011" y="1509845"/>
            <a:ext cx="8401685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其中在发布任务、物品租赁、失物招领模块发布时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，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均有</a:t>
            </a:r>
            <a:r>
              <a:rPr lang="zh-CN" altLang="en-US" sz="2800" b="1" u="sng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标题、详细描述、图片、设置标签、在地图标记</a:t>
            </a:r>
            <a:endParaRPr lang="zh-CN" altLang="en-US" sz="2800" b="1" u="sng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  <a:p>
            <a:pPr algn="l"/>
            <a:r>
              <a:rPr lang="zh-CN" altLang="en-US" sz="2800" b="1" u="sng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地点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。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06393" y="1914984"/>
            <a:ext cx="675005" cy="5740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pPr algn="ctr"/>
            <a:r>
              <a:rPr lang="zh-CN" altLang="en-US" sz="3200" spc="600" dirty="0" smtClean="0">
                <a:solidFill>
                  <a:srgbClr val="5084B3"/>
                </a:solidFill>
                <a:latin typeface="汉仪粗篆繁" panose="02010604000101010101" pitchFamily="2" charset="-122"/>
                <a:ea typeface="汉仪粗篆繁" panose="02010604000101010101" pitchFamily="2" charset="-122"/>
              </a:rPr>
              <a:t>同</a:t>
            </a:r>
            <a:endParaRPr lang="zh-CN" altLang="en-US" sz="3200" spc="600" dirty="0" smtClean="0">
              <a:solidFill>
                <a:srgbClr val="5084B3"/>
              </a:solidFill>
              <a:latin typeface="汉仪粗篆繁" panose="02010604000101010101" pitchFamily="2" charset="-122"/>
              <a:ea typeface="汉仪粗篆繁" panose="0201060400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06393" y="4085414"/>
            <a:ext cx="675005" cy="5740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3200" spc="600" dirty="0" smtClean="0">
                <a:solidFill>
                  <a:srgbClr val="5084B3"/>
                </a:solidFill>
                <a:latin typeface="汉仪粗篆繁" panose="02010604000101010101" pitchFamily="2" charset="-122"/>
                <a:ea typeface="汉仪粗篆繁" panose="02010604000101010101" pitchFamily="2" charset="-122"/>
              </a:rPr>
              <a:t>异</a:t>
            </a:r>
            <a:endParaRPr lang="zh-CN" altLang="en-US" sz="3200" spc="600" dirty="0" smtClean="0">
              <a:solidFill>
                <a:srgbClr val="5084B3"/>
              </a:solidFill>
              <a:latin typeface="汉仪粗篆繁" panose="02010604000101010101" pitchFamily="2" charset="-122"/>
              <a:ea typeface="汉仪粗篆繁" panose="0201060400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81299" y="4085405"/>
            <a:ext cx="8740140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发布任务需要填写</a:t>
            </a:r>
            <a:r>
              <a:rPr lang="zh-CN" altLang="en-US" sz="2800" b="1" u="sng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酬劳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与</a:t>
            </a:r>
            <a:r>
              <a:rPr lang="zh-CN" altLang="en-US" sz="2800" b="1" u="sng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任务起止时间；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物品租赁可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分别在列表查看或地图查看（地图查看是为了在大件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物品进行租赁时提供周边位置以判断是否可以搬运）且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需要填写</a:t>
            </a:r>
            <a:r>
              <a:rPr lang="zh-CN" altLang="en-US" sz="2800" b="1" u="sng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租赁起止时间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、</a:t>
            </a:r>
            <a:r>
              <a:rPr lang="zh-CN" altLang="en-US" sz="2800" b="1" u="sng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新旧程度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与</a:t>
            </a:r>
            <a:r>
              <a:rPr lang="zh-CN" altLang="en-US" sz="2800" b="1" u="sng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价格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；失物招领则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需要填写</a:t>
            </a:r>
            <a:r>
              <a:rPr lang="zh-CN" altLang="en-US" sz="2800" b="1" u="sng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联系方式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以归还。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935" y="167887"/>
            <a:ext cx="9600130" cy="6522226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5400427" y="2170863"/>
            <a:ext cx="1391145" cy="2009250"/>
            <a:chOff x="5674833" y="2346758"/>
            <a:chExt cx="1391145" cy="2009250"/>
          </a:xfrm>
        </p:grpSpPr>
        <p:sp>
          <p:nvSpPr>
            <p:cNvPr id="8" name="文本框 7"/>
            <p:cNvSpPr txBox="1"/>
            <p:nvPr/>
          </p:nvSpPr>
          <p:spPr>
            <a:xfrm>
              <a:off x="5967221" y="2346758"/>
              <a:ext cx="1015663" cy="78322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5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第</a:t>
              </a:r>
              <a:endPara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24577" y="3218802"/>
              <a:ext cx="861774" cy="65498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章</a:t>
              </a:r>
              <a:endParaRPr lang="zh-CN" alt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674833" y="3591408"/>
              <a:ext cx="800219" cy="60369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节</a:t>
              </a:r>
              <a:endPara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841428" y="2963758"/>
              <a:ext cx="518005" cy="518005"/>
            </a:xfrm>
            <a:prstGeom prst="ellipse">
              <a:avLst/>
            </a:prstGeom>
            <a:solidFill>
              <a:srgbClr val="2E6C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92653" y="2997058"/>
              <a:ext cx="615553" cy="45140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7F7F7"/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贰</a:t>
              </a:r>
              <a:endParaRPr lang="zh-CN" altLang="en-US" sz="2800" dirty="0">
                <a:solidFill>
                  <a:srgbClr val="F7F7F7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5052" y="4164341"/>
              <a:ext cx="187859" cy="19166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6758201" y="2363302"/>
              <a:ext cx="307777" cy="127214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800" spc="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DI YI ZHANG JIE</a:t>
              </a:r>
              <a:endParaRPr lang="zh-CN" altLang="en-US" sz="8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870450" y="4500880"/>
            <a:ext cx="30886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latin typeface="字魂55号-龙吟手书" panose="00000500000000000000" charset="-122"/>
                <a:ea typeface="字魂55号-龙吟手书" panose="00000500000000000000" charset="-122"/>
              </a:rPr>
              <a:t>web</a:t>
            </a:r>
            <a:r>
              <a:rPr lang="zh-CN" altLang="en-US" sz="4000">
                <a:latin typeface="字魂55号-龙吟手书" panose="00000500000000000000" charset="-122"/>
                <a:ea typeface="字魂55号-龙吟手书" panose="00000500000000000000" charset="-122"/>
              </a:rPr>
              <a:t>前端原型</a:t>
            </a:r>
            <a:endParaRPr lang="zh-CN" altLang="en-US" sz="40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715" y="896423"/>
            <a:ext cx="12620132" cy="994948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5" name="文本框 4"/>
          <p:cNvSpPr txBox="1"/>
          <p:nvPr/>
        </p:nvSpPr>
        <p:spPr>
          <a:xfrm>
            <a:off x="1252854" y="314433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hlinkClick r:id="rId3" action="ppaction://hlinkfile"/>
              </a:rPr>
              <a:t>超链接展示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pic>
        <p:nvPicPr>
          <p:cNvPr id="13" name="图片 12" descr="BON$7SDSS(`){PFELS16JV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0360" y="2776855"/>
            <a:ext cx="3372485" cy="32766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487294" y="2254700"/>
            <a:ext cx="4805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有兴趣的同学可扫二维码查看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>
            <a:off x="5048885" y="3144520"/>
            <a:ext cx="1270000" cy="1117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 descr="@DM3}1_O65BI_UUV%STUC5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285" y="3829685"/>
            <a:ext cx="4038600" cy="2835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935" y="167887"/>
            <a:ext cx="9600130" cy="6522226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5400427" y="2170863"/>
            <a:ext cx="1391145" cy="2009250"/>
            <a:chOff x="5674833" y="2346758"/>
            <a:chExt cx="1391145" cy="2009250"/>
          </a:xfrm>
        </p:grpSpPr>
        <p:sp>
          <p:nvSpPr>
            <p:cNvPr id="8" name="文本框 7"/>
            <p:cNvSpPr txBox="1"/>
            <p:nvPr/>
          </p:nvSpPr>
          <p:spPr>
            <a:xfrm>
              <a:off x="5967221" y="2346758"/>
              <a:ext cx="1015663" cy="78322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5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第</a:t>
              </a:r>
              <a:endPara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24577" y="3218802"/>
              <a:ext cx="861774" cy="65498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章</a:t>
              </a:r>
              <a:endParaRPr lang="zh-CN" alt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674833" y="3591408"/>
              <a:ext cx="800219" cy="60369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节</a:t>
              </a:r>
              <a:endPara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841428" y="2963758"/>
              <a:ext cx="518005" cy="518005"/>
            </a:xfrm>
            <a:prstGeom prst="ellipse">
              <a:avLst/>
            </a:prstGeom>
            <a:solidFill>
              <a:srgbClr val="2E6C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92653" y="2997058"/>
              <a:ext cx="615553" cy="45140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7F7F7"/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叁</a:t>
              </a:r>
              <a:endParaRPr lang="zh-CN" altLang="en-US" sz="2800" dirty="0">
                <a:solidFill>
                  <a:srgbClr val="F7F7F7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5052" y="4164341"/>
              <a:ext cx="187859" cy="19166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6758201" y="2363302"/>
              <a:ext cx="307777" cy="127214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800" spc="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DI YI ZHANG JIE</a:t>
              </a:r>
              <a:endParaRPr lang="zh-CN" altLang="en-US" sz="8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606290" y="4521200"/>
            <a:ext cx="36068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latin typeface="字魂55号-龙吟手书" panose="00000500000000000000" charset="-122"/>
                <a:ea typeface="字魂55号-龙吟手书" panose="00000500000000000000" charset="-122"/>
              </a:rPr>
              <a:t>安卓</a:t>
            </a:r>
            <a:r>
              <a:rPr lang="zh-CN" altLang="en-US" sz="4000">
                <a:latin typeface="字魂55号-龙吟手书" panose="00000500000000000000" charset="-122"/>
                <a:ea typeface="字魂55号-龙吟手书" panose="00000500000000000000" charset="-122"/>
              </a:rPr>
              <a:t>前端原型</a:t>
            </a:r>
            <a:endParaRPr lang="zh-CN" altLang="en-US" sz="40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715" y="896423"/>
            <a:ext cx="12620132" cy="994948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5" name="文本框 4"/>
          <p:cNvSpPr txBox="1"/>
          <p:nvPr/>
        </p:nvSpPr>
        <p:spPr>
          <a:xfrm>
            <a:off x="226694" y="197593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hlinkClick r:id="rId3" action="ppaction://hlinkfile"/>
              </a:rPr>
              <a:t>超链接展示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033134" y="2203900"/>
            <a:ext cx="4805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有兴趣的同学可扫二维码查看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>
            <a:off x="6349365" y="3050540"/>
            <a:ext cx="1270000" cy="1117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225" y="2802255"/>
            <a:ext cx="1875790" cy="3790315"/>
          </a:xfrm>
          <a:prstGeom prst="rect">
            <a:avLst/>
          </a:prstGeom>
        </p:spPr>
      </p:pic>
      <p:pic>
        <p:nvPicPr>
          <p:cNvPr id="7" name="图片 6" descr="8@C__Z7~M@F@IJ4V`7GGLU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2015" y="2726055"/>
            <a:ext cx="1991995" cy="3866515"/>
          </a:xfrm>
          <a:prstGeom prst="rect">
            <a:avLst/>
          </a:prstGeom>
        </p:spPr>
      </p:pic>
      <p:pic>
        <p:nvPicPr>
          <p:cNvPr id="4" name="图片 3" descr="U83UNVOMK]9WH}2A(PPEIXP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5740" y="3352165"/>
            <a:ext cx="3013075" cy="2865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935" y="167887"/>
            <a:ext cx="9600130" cy="6522226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5400427" y="2170863"/>
            <a:ext cx="1391145" cy="2009250"/>
            <a:chOff x="5674833" y="2346758"/>
            <a:chExt cx="1391145" cy="2009250"/>
          </a:xfrm>
        </p:grpSpPr>
        <p:sp>
          <p:nvSpPr>
            <p:cNvPr id="8" name="文本框 7"/>
            <p:cNvSpPr txBox="1"/>
            <p:nvPr/>
          </p:nvSpPr>
          <p:spPr>
            <a:xfrm>
              <a:off x="5967221" y="2346758"/>
              <a:ext cx="1015663" cy="78322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5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第</a:t>
              </a:r>
              <a:endPara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24577" y="3218802"/>
              <a:ext cx="861774" cy="65498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章</a:t>
              </a:r>
              <a:endParaRPr lang="zh-CN" alt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674833" y="3591408"/>
              <a:ext cx="800219" cy="60369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节</a:t>
              </a:r>
              <a:endPara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841428" y="2963758"/>
              <a:ext cx="518005" cy="518005"/>
            </a:xfrm>
            <a:prstGeom prst="ellipse">
              <a:avLst/>
            </a:prstGeom>
            <a:solidFill>
              <a:srgbClr val="2E6C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92653" y="2997058"/>
              <a:ext cx="615553" cy="45140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7F7F7"/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肆</a:t>
              </a:r>
              <a:endParaRPr lang="zh-CN" altLang="en-US" sz="2800" dirty="0">
                <a:solidFill>
                  <a:srgbClr val="F7F7F7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5052" y="4164341"/>
              <a:ext cx="187859" cy="19166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6758201" y="2363302"/>
              <a:ext cx="307777" cy="127214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800" spc="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DI YI ZHANG JIE</a:t>
              </a:r>
              <a:endParaRPr lang="zh-CN" altLang="en-US" sz="8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083810" y="4531360"/>
            <a:ext cx="36068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latin typeface="字魂55号-龙吟手书" panose="00000500000000000000" charset="-122"/>
                <a:ea typeface="字魂55号-龙吟手书" panose="00000500000000000000" charset="-122"/>
              </a:rPr>
              <a:t>后台原型</a:t>
            </a:r>
            <a:endParaRPr lang="zh-CN" altLang="en-US" sz="40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715" y="896423"/>
            <a:ext cx="12620132" cy="994948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5" name="文本框 4"/>
          <p:cNvSpPr txBox="1"/>
          <p:nvPr/>
        </p:nvSpPr>
        <p:spPr>
          <a:xfrm>
            <a:off x="1151254" y="277667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hlinkClick r:id="rId3" action="ppaction://hlinkfile"/>
              </a:rPr>
              <a:t>超链接展示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487294" y="2254700"/>
            <a:ext cx="4805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有兴趣的同学可扫二维码查看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>
            <a:off x="5048885" y="3144520"/>
            <a:ext cx="1270000" cy="1117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770" y="3491230"/>
            <a:ext cx="4070350" cy="2879725"/>
          </a:xfrm>
          <a:prstGeom prst="rect">
            <a:avLst/>
          </a:prstGeom>
        </p:spPr>
      </p:pic>
      <p:pic>
        <p:nvPicPr>
          <p:cNvPr id="2" name="图片 1" descr="XCVB%V8~JZ(EJB2]D(N04[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4320" y="3073400"/>
            <a:ext cx="3900805" cy="34740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2506863" y="2300307"/>
            <a:ext cx="6462686" cy="2334383"/>
            <a:chOff x="2677235" y="2565536"/>
            <a:chExt cx="5519283" cy="1993617"/>
          </a:xfrm>
        </p:grpSpPr>
        <p:pic>
          <p:nvPicPr>
            <p:cNvPr id="39" name="图片 38"/>
            <p:cNvPicPr>
              <a:picLocks noChangeAspect="1"/>
            </p:cNvPicPr>
            <p:nvPr/>
          </p:nvPicPr>
          <p:blipFill rotWithShape="1">
            <a:blip r:embed="rId1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-20000" contrast="40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74" t="8041" r="15256" b="22852"/>
            <a:stretch>
              <a:fillRect/>
            </a:stretch>
          </p:blipFill>
          <p:spPr>
            <a:xfrm>
              <a:off x="5377118" y="2565536"/>
              <a:ext cx="2819400" cy="1927860"/>
            </a:xfrm>
            <a:prstGeom prst="rect">
              <a:avLst/>
            </a:prstGeom>
          </p:spPr>
        </p:pic>
        <p:pic>
          <p:nvPicPr>
            <p:cNvPr id="32" name="图片 31"/>
            <p:cNvPicPr>
              <a:picLocks noChangeAspect="1"/>
            </p:cNvPicPr>
            <p:nvPr/>
          </p:nvPicPr>
          <p:blipFill rotWithShape="1">
            <a:blip r:embed="rId1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-20000" contrast="40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74" t="8041" r="15256" b="22852"/>
            <a:stretch>
              <a:fillRect/>
            </a:stretch>
          </p:blipFill>
          <p:spPr>
            <a:xfrm>
              <a:off x="2677235" y="2631293"/>
              <a:ext cx="2819400" cy="1927860"/>
            </a:xfrm>
            <a:prstGeom prst="rect">
              <a:avLst/>
            </a:prstGeom>
          </p:spPr>
        </p:pic>
        <p:pic>
          <p:nvPicPr>
            <p:cNvPr id="36" name="图片 35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234"/>
            <a:stretch>
              <a:fillRect/>
            </a:stretch>
          </p:blipFill>
          <p:spPr>
            <a:xfrm>
              <a:off x="4539017" y="2684994"/>
              <a:ext cx="2854791" cy="1820459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4045964" y="3079378"/>
            <a:ext cx="41088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spc="3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谢谢您的观看</a:t>
            </a:r>
            <a:endParaRPr lang="zh-CN" altLang="en-US" sz="4800" spc="300" dirty="0">
              <a:solidFill>
                <a:schemeClr val="bg1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43730" y="3801573"/>
            <a:ext cx="1426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THANK YOU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77"/>
          <a:stretch>
            <a:fillRect/>
          </a:stretch>
        </p:blipFill>
        <p:spPr>
          <a:xfrm>
            <a:off x="10160" y="2686050"/>
            <a:ext cx="12192000" cy="4171950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5542002" y="3958193"/>
            <a:ext cx="1107996" cy="162801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rgbClr val="255683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目录</a:t>
            </a:r>
            <a:endParaRPr lang="zh-CN" altLang="en-US" sz="6000" dirty="0">
              <a:solidFill>
                <a:srgbClr val="255683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2853029" y="1176571"/>
            <a:ext cx="500277" cy="2376402"/>
            <a:chOff x="4537582" y="1358684"/>
            <a:chExt cx="500277" cy="2376402"/>
          </a:xfrm>
        </p:grpSpPr>
        <p:sp>
          <p:nvSpPr>
            <p:cNvPr id="28" name="椭圆 27"/>
            <p:cNvSpPr/>
            <p:nvPr/>
          </p:nvSpPr>
          <p:spPr>
            <a:xfrm>
              <a:off x="4537582" y="1358684"/>
              <a:ext cx="500277" cy="500277"/>
            </a:xfrm>
            <a:prstGeom prst="ellipse">
              <a:avLst/>
            </a:prstGeom>
            <a:solidFill>
              <a:srgbClr val="2E6C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7F7F7"/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4537582" y="1397436"/>
              <a:ext cx="4924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rgbClr val="F7F7F7"/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肆</a:t>
              </a:r>
              <a:endParaRPr lang="zh-CN" altLang="en-US" sz="2400" dirty="0">
                <a:solidFill>
                  <a:srgbClr val="F7F7F7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47" name="文本框 31"/>
            <p:cNvSpPr txBox="1"/>
            <p:nvPr/>
          </p:nvSpPr>
          <p:spPr>
            <a:xfrm>
              <a:off x="4537653" y="1979946"/>
              <a:ext cx="490220" cy="175514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瘦金书繁" panose="02010609000101010101" pitchFamily="2" charset="-122"/>
                  <a:ea typeface="汉仪瘦金书繁" panose="02010609000101010101" pitchFamily="2" charset="-122"/>
                </a:rPr>
                <a:t>web</a:t>
              </a:r>
              <a:r>
                <a:rPr lang="zh-CN" altLang="en-US" sz="20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瘦金书繁" panose="02010609000101010101" pitchFamily="2" charset="-122"/>
                  <a:ea typeface="汉仪瘦金书繁" panose="02010609000101010101" pitchFamily="2" charset="-122"/>
                </a:rPr>
                <a:t>后台原型</a:t>
              </a:r>
              <a:endParaRPr lang="zh-CN" altLang="en-US" sz="20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瘦金书繁" panose="02010609000101010101" pitchFamily="2" charset="-122"/>
                <a:ea typeface="汉仪瘦金书繁" panose="02010609000101010101" pitchFamily="2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4797273" y="1176740"/>
            <a:ext cx="561561" cy="1881102"/>
            <a:chOff x="5790412" y="1358684"/>
            <a:chExt cx="561561" cy="1881102"/>
          </a:xfrm>
        </p:grpSpPr>
        <p:sp>
          <p:nvSpPr>
            <p:cNvPr id="23" name="椭圆 22"/>
            <p:cNvSpPr/>
            <p:nvPr/>
          </p:nvSpPr>
          <p:spPr>
            <a:xfrm>
              <a:off x="5850004" y="1358684"/>
              <a:ext cx="500277" cy="500277"/>
            </a:xfrm>
            <a:prstGeom prst="ellipse">
              <a:avLst/>
            </a:prstGeom>
            <a:solidFill>
              <a:srgbClr val="2E6C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7F7F7"/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5859529" y="1377116"/>
              <a:ext cx="4924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rgbClr val="F7F7F7"/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叁</a:t>
              </a:r>
              <a:endParaRPr lang="zh-CN" altLang="en-US" sz="2400" dirty="0">
                <a:solidFill>
                  <a:srgbClr val="F7F7F7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50" name="文本框 31"/>
            <p:cNvSpPr txBox="1"/>
            <p:nvPr/>
          </p:nvSpPr>
          <p:spPr>
            <a:xfrm>
              <a:off x="5790412" y="1979946"/>
              <a:ext cx="490220" cy="125984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瘦金书繁" panose="02010609000101010101" pitchFamily="2" charset="-122"/>
                  <a:ea typeface="汉仪瘦金书繁" panose="02010609000101010101" pitchFamily="2" charset="-122"/>
                </a:rPr>
                <a:t>安卓原型</a:t>
              </a:r>
              <a:endPara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瘦金书繁" panose="02010609000101010101" pitchFamily="2" charset="-122"/>
                <a:ea typeface="汉仪瘦金书繁" panose="02010609000101010101" pitchFamily="2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718430" y="1176741"/>
            <a:ext cx="501969" cy="2375767"/>
            <a:chOff x="7162426" y="1358684"/>
            <a:chExt cx="501969" cy="2375767"/>
          </a:xfrm>
        </p:grpSpPr>
        <p:sp>
          <p:nvSpPr>
            <p:cNvPr id="18" name="椭圆 17"/>
            <p:cNvSpPr/>
            <p:nvPr/>
          </p:nvSpPr>
          <p:spPr>
            <a:xfrm>
              <a:off x="7162426" y="1358684"/>
              <a:ext cx="500277" cy="500277"/>
            </a:xfrm>
            <a:prstGeom prst="ellipse">
              <a:avLst/>
            </a:prstGeom>
            <a:solidFill>
              <a:srgbClr val="2E6C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7F7F7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171951" y="1377116"/>
              <a:ext cx="4924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rgbClr val="F7F7F7"/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贰</a:t>
              </a:r>
              <a:endParaRPr lang="zh-CN" altLang="en-US" sz="2400" dirty="0">
                <a:solidFill>
                  <a:srgbClr val="F7F7F7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53" name="文本框 31"/>
            <p:cNvSpPr txBox="1"/>
            <p:nvPr/>
          </p:nvSpPr>
          <p:spPr>
            <a:xfrm>
              <a:off x="7162551" y="1979311"/>
              <a:ext cx="490220" cy="175514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瘦金书繁" panose="02010609000101010101" pitchFamily="2" charset="-122"/>
                  <a:ea typeface="汉仪瘦金书繁" panose="02010609000101010101" pitchFamily="2" charset="-122"/>
                </a:rPr>
                <a:t>web</a:t>
              </a:r>
              <a:r>
                <a:rPr lang="zh-CN" altLang="en-US" sz="20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瘦金书繁" panose="02010609000101010101" pitchFamily="2" charset="-122"/>
                  <a:ea typeface="汉仪瘦金书繁" panose="02010609000101010101" pitchFamily="2" charset="-122"/>
                </a:rPr>
                <a:t>前台</a:t>
              </a:r>
              <a:r>
                <a:rPr lang="zh-CN" altLang="en-US" sz="20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瘦金书繁" panose="02010609000101010101" pitchFamily="2" charset="-122"/>
                  <a:ea typeface="汉仪瘦金书繁" panose="02010609000101010101" pitchFamily="2" charset="-122"/>
                </a:rPr>
                <a:t>原型</a:t>
              </a:r>
              <a:endParaRPr lang="zh-CN" altLang="en-US" sz="20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瘦金书繁" panose="02010609000101010101" pitchFamily="2" charset="-122"/>
                <a:ea typeface="汉仪瘦金书繁" panose="02010609000101010101" pitchFamily="2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8386187" y="1196739"/>
            <a:ext cx="550079" cy="1881102"/>
            <a:chOff x="8426739" y="1358684"/>
            <a:chExt cx="550079" cy="1881102"/>
          </a:xfrm>
        </p:grpSpPr>
        <p:sp>
          <p:nvSpPr>
            <p:cNvPr id="61" name="椭圆 60"/>
            <p:cNvSpPr/>
            <p:nvPr/>
          </p:nvSpPr>
          <p:spPr>
            <a:xfrm>
              <a:off x="8474849" y="1358684"/>
              <a:ext cx="500277" cy="500277"/>
            </a:xfrm>
            <a:prstGeom prst="ellipse">
              <a:avLst/>
            </a:prstGeom>
            <a:solidFill>
              <a:srgbClr val="2E6C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7F7F7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8484375" y="1377116"/>
              <a:ext cx="4924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F7F7F7"/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壹</a:t>
              </a:r>
              <a:endParaRPr lang="zh-CN" altLang="en-US" sz="2400" dirty="0">
                <a:solidFill>
                  <a:srgbClr val="F7F7F7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8426739" y="1979946"/>
              <a:ext cx="490220" cy="125984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20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瘦金书繁" panose="02010609000101010101" pitchFamily="2" charset="-122"/>
                  <a:ea typeface="汉仪瘦金书繁" panose="02010609000101010101" pitchFamily="2" charset="-122"/>
                </a:rPr>
                <a:t>原型总览</a:t>
              </a:r>
              <a:endParaRPr lang="zh-CN" altLang="en-US" sz="20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瘦金书繁" panose="02010609000101010101" pitchFamily="2" charset="-122"/>
                <a:ea typeface="汉仪瘦金书繁" panose="0201060900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935" y="167887"/>
            <a:ext cx="9600130" cy="6522226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5400427" y="2170863"/>
            <a:ext cx="1391145" cy="2009250"/>
            <a:chOff x="5674833" y="2346758"/>
            <a:chExt cx="1391145" cy="2009250"/>
          </a:xfrm>
        </p:grpSpPr>
        <p:sp>
          <p:nvSpPr>
            <p:cNvPr id="8" name="文本框 7"/>
            <p:cNvSpPr txBox="1"/>
            <p:nvPr/>
          </p:nvSpPr>
          <p:spPr>
            <a:xfrm>
              <a:off x="5967221" y="2346758"/>
              <a:ext cx="1015663" cy="78322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5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第</a:t>
              </a:r>
              <a:endPara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24577" y="3218802"/>
              <a:ext cx="861774" cy="65498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章</a:t>
              </a:r>
              <a:endParaRPr lang="zh-CN" alt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674833" y="3591408"/>
              <a:ext cx="800219" cy="60369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节</a:t>
              </a:r>
              <a:endPara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841428" y="2963758"/>
              <a:ext cx="518005" cy="518005"/>
            </a:xfrm>
            <a:prstGeom prst="ellipse">
              <a:avLst/>
            </a:prstGeom>
            <a:solidFill>
              <a:srgbClr val="2E6C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92653" y="2997057"/>
              <a:ext cx="615553" cy="45140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F7F7F7"/>
                  </a:solidFill>
                  <a:latin typeface="汉仪雪君体简" panose="02010604000101010101" pitchFamily="2" charset="-122"/>
                  <a:ea typeface="汉仪雪君体简" panose="02010604000101010101" pitchFamily="2" charset="-122"/>
                </a:rPr>
                <a:t>壹</a:t>
              </a:r>
              <a:endParaRPr lang="zh-CN" altLang="en-US" sz="2800" dirty="0">
                <a:solidFill>
                  <a:srgbClr val="F7F7F7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5052" y="4164341"/>
              <a:ext cx="187859" cy="191667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6758201" y="2363302"/>
              <a:ext cx="307777" cy="127214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800" spc="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DI YI ZHANG JIE</a:t>
              </a:r>
              <a:endParaRPr lang="zh-CN" altLang="en-US" sz="8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093970" y="4572000"/>
            <a:ext cx="308864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latin typeface="字魂55号-龙吟手书" panose="00000500000000000000" charset="-122"/>
                <a:ea typeface="字魂55号-龙吟手书" panose="00000500000000000000" charset="-122"/>
              </a:rPr>
              <a:t>原型设计</a:t>
            </a:r>
            <a:endParaRPr lang="zh-CN" altLang="en-US" sz="4000">
              <a:latin typeface="字魂55号-龙吟手书" panose="00000500000000000000" charset="-122"/>
              <a:ea typeface="字魂55号-龙吟手书" panose="00000500000000000000" charset="-122"/>
            </a:endParaRPr>
          </a:p>
          <a:p>
            <a:r>
              <a:rPr lang="zh-CN" altLang="en-US" sz="4000">
                <a:latin typeface="字魂55号-龙吟手书" panose="00000500000000000000" charset="-122"/>
                <a:ea typeface="字魂55号-龙吟手书" panose="00000500000000000000" charset="-122"/>
              </a:rPr>
              <a:t>  及</a:t>
            </a:r>
            <a:r>
              <a:rPr lang="zh-CN" altLang="en-US" sz="4000">
                <a:latin typeface="字魂55号-龙吟手书" panose="00000500000000000000" charset="-122"/>
                <a:ea typeface="字魂55号-龙吟手书" panose="00000500000000000000" charset="-122"/>
              </a:rPr>
              <a:t>总览</a:t>
            </a:r>
            <a:endParaRPr lang="zh-CN" altLang="en-US" sz="40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945d5d9f07a9481f6bdb206a3d534be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 rot="10800000">
            <a:off x="0" y="0"/>
            <a:ext cx="12192000" cy="5080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92253" y="2350709"/>
            <a:ext cx="1593215" cy="23774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pPr algn="ctr">
              <a:lnSpc>
                <a:spcPts val="5500"/>
              </a:lnSpc>
            </a:pPr>
            <a:r>
              <a:rPr lang="zh-CN" altLang="en-US" sz="54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  </a:t>
            </a:r>
            <a:r>
              <a:rPr lang="zh-CN" altLang="en-US" sz="60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型</a:t>
            </a:r>
            <a:r>
              <a:rPr lang="zh-CN" altLang="en-US" sz="6600" dirty="0" smtClean="0">
                <a:solidFill>
                  <a:srgbClr val="5084B3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计</a:t>
            </a:r>
            <a:endParaRPr lang="en-US" altLang="zh-CN" sz="6600" dirty="0" smtClean="0">
              <a:solidFill>
                <a:srgbClr val="5084B3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  <a:p>
            <a:pPr algn="ctr">
              <a:lnSpc>
                <a:spcPts val="5500"/>
              </a:lnSpc>
            </a:pPr>
            <a:r>
              <a:rPr lang="zh-CN" altLang="en-US" sz="66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原</a:t>
            </a:r>
            <a:r>
              <a:rPr lang="zh-CN" altLang="en-US" sz="5400" dirty="0" smtClean="0">
                <a:solidFill>
                  <a:srgbClr val="5084B3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设</a:t>
            </a:r>
            <a:endParaRPr lang="zh-CN" altLang="en-US" sz="5400" dirty="0" smtClean="0">
              <a:solidFill>
                <a:srgbClr val="5084B3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28160" y="4976495"/>
            <a:ext cx="445008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对于本次原型的主调设计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还是沿用了上次答辩提到的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  <a:p>
            <a:pPr algn="l"/>
            <a:r>
              <a:rPr lang="en-US" altLang="zh-CN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“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中国风</a:t>
            </a:r>
            <a:r>
              <a:rPr lang="en-US" altLang="zh-CN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”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。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945d5d9f07a9481f6bdb206a3d534be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 rot="10800000">
            <a:off x="0" y="0"/>
            <a:ext cx="12192000" cy="5080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92253" y="2350709"/>
            <a:ext cx="1593215" cy="23774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pPr algn="ctr">
              <a:lnSpc>
                <a:spcPts val="5500"/>
              </a:lnSpc>
            </a:pPr>
            <a:r>
              <a:rPr lang="zh-CN" altLang="en-US" sz="54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  </a:t>
            </a:r>
            <a:r>
              <a:rPr lang="zh-CN" altLang="en-US" sz="60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型</a:t>
            </a:r>
            <a:r>
              <a:rPr lang="zh-CN" altLang="en-US" sz="6600" dirty="0" smtClean="0">
                <a:solidFill>
                  <a:srgbClr val="5084B3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计</a:t>
            </a:r>
            <a:endParaRPr lang="en-US" altLang="zh-CN" sz="6600" dirty="0" smtClean="0">
              <a:solidFill>
                <a:srgbClr val="5084B3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  <a:p>
            <a:pPr algn="ctr">
              <a:lnSpc>
                <a:spcPts val="5500"/>
              </a:lnSpc>
            </a:pPr>
            <a:r>
              <a:rPr lang="zh-CN" altLang="en-US" sz="66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原</a:t>
            </a:r>
            <a:r>
              <a:rPr lang="zh-CN" altLang="en-US" sz="5400" dirty="0" smtClean="0">
                <a:solidFill>
                  <a:srgbClr val="5084B3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设</a:t>
            </a:r>
            <a:endParaRPr lang="zh-CN" altLang="en-US" sz="5400" dirty="0" smtClean="0">
              <a:solidFill>
                <a:srgbClr val="5084B3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18590" y="4987925"/>
            <a:ext cx="2138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彩墨</a:t>
            </a:r>
            <a:r>
              <a:rPr lang="en-US" altLang="zh-CN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or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丹青</a:t>
            </a:r>
            <a:r>
              <a:rPr lang="en-US" altLang="zh-CN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?</a:t>
            </a:r>
            <a:endParaRPr lang="en-US" altLang="zh-CN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26815" y="4728210"/>
            <a:ext cx="8361680" cy="18148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原先是打算使用彩墨撞色为基调设计原型的，更年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轻一点切合用户群（大学生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）但是自己功力不够，彩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墨有点</a:t>
            </a:r>
            <a:r>
              <a:rPr lang="en-US" altLang="zh-CN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hold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不住。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  <a:p>
            <a:pPr algn="l"/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03980" y="4557395"/>
            <a:ext cx="782828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最后选择了以水墨</a:t>
            </a:r>
            <a:r>
              <a:rPr lang="en-US" altLang="zh-CN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+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丹青的形式来作为原型基调。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为了切合原型的风格，本次答辩也重新制作了以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青蓝色丹青为基调风格的</a:t>
            </a:r>
            <a:r>
              <a:rPr lang="en-US" altLang="zh-CN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ppt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。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</p:txBody>
      </p:sp>
      <p:pic>
        <p:nvPicPr>
          <p:cNvPr id="6" name="图片 5" descr="674ded4bedb4443af7e7b738c6f25c8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290" y="3344545"/>
            <a:ext cx="3198495" cy="31984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34188" y="387924"/>
            <a:ext cx="1593215" cy="23774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pPr algn="ctr">
              <a:lnSpc>
                <a:spcPts val="5500"/>
              </a:lnSpc>
            </a:pPr>
            <a:r>
              <a:rPr lang="zh-CN" altLang="en-US" sz="54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  </a:t>
            </a:r>
            <a:r>
              <a:rPr lang="zh-CN" altLang="en-US" sz="6000" dirty="0" smtClean="0">
                <a:solidFill>
                  <a:schemeClr val="tx1"/>
                </a:solidFill>
                <a:latin typeface="字魂55号-龙吟手书" panose="00000500000000000000" charset="-122"/>
                <a:ea typeface="字魂55号-龙吟手书" panose="00000500000000000000" charset="-122"/>
              </a:rPr>
              <a:t>型</a:t>
            </a:r>
            <a:r>
              <a:rPr lang="zh-CN" altLang="en-US" sz="6600" dirty="0" smtClean="0">
                <a:solidFill>
                  <a:srgbClr val="5084B3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计</a:t>
            </a:r>
            <a:endParaRPr lang="en-US" altLang="zh-CN" sz="6600" dirty="0" smtClean="0">
              <a:solidFill>
                <a:srgbClr val="5084B3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  <a:p>
            <a:pPr algn="ctr">
              <a:lnSpc>
                <a:spcPts val="5500"/>
              </a:lnSpc>
            </a:pPr>
            <a:r>
              <a:rPr lang="zh-CN" altLang="en-US" sz="6600" dirty="0" smtClean="0">
                <a:solidFill>
                  <a:schemeClr val="tx1"/>
                </a:solidFill>
                <a:latin typeface="字魂55号-龙吟手书" panose="00000500000000000000" charset="-122"/>
                <a:ea typeface="字魂55号-龙吟手书" panose="00000500000000000000" charset="-122"/>
              </a:rPr>
              <a:t>原</a:t>
            </a:r>
            <a:r>
              <a:rPr lang="zh-CN" altLang="en-US" sz="5400" dirty="0" smtClean="0">
                <a:solidFill>
                  <a:srgbClr val="5084B3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设</a:t>
            </a:r>
            <a:endParaRPr lang="zh-CN" altLang="en-US" sz="5400" dirty="0" smtClean="0">
              <a:solidFill>
                <a:srgbClr val="5084B3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</p:txBody>
      </p:sp>
      <p:pic>
        <p:nvPicPr>
          <p:cNvPr id="9" name="图片 8" descr="945d5d9f07a9481f6bdb206a3d534be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76800" y="1564005"/>
            <a:ext cx="5763260" cy="240157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966085" y="485140"/>
            <a:ext cx="2672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sym typeface="+mn-ea"/>
              </a:rPr>
              <a:t>原型风格的要素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58160" y="1042035"/>
            <a:ext cx="45656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>
                <a:solidFill>
                  <a:schemeClr val="tx1"/>
                </a:solidFill>
                <a:latin typeface="迷你简南宫" panose="02010609000101010101" charset="0"/>
                <a:ea typeface="方正正纤黑简体" panose="02000000000000000000" pitchFamily="2" charset="-122"/>
                <a:cs typeface="迷你简南宫" panose="02010609000101010101" charset="0"/>
                <a:sym typeface="+mn-ea"/>
              </a:rPr>
              <a:t>part 1.0</a:t>
            </a:r>
            <a:r>
              <a:rPr lang="zh-CN" altLang="en-US" sz="2800" dirty="0">
                <a:solidFill>
                  <a:schemeClr val="tx1"/>
                </a:solidFill>
                <a:latin typeface="迷你简南宫" panose="02010609000101010101" charset="0"/>
                <a:ea typeface="方正正纤黑简体" panose="02000000000000000000" pitchFamily="2" charset="-122"/>
                <a:cs typeface="迷你简南宫" panose="02010609000101010101" charset="0"/>
                <a:sym typeface="+mn-ea"/>
              </a:rPr>
              <a:t>青蓝色的丹青背景</a:t>
            </a:r>
            <a:endParaRPr lang="zh-CN" altLang="en-US" sz="2800" dirty="0">
              <a:solidFill>
                <a:schemeClr val="tx1"/>
              </a:solidFill>
              <a:latin typeface="迷你简南宫" panose="02010609000101010101" charset="0"/>
              <a:ea typeface="方正正纤黑简体" panose="02000000000000000000" pitchFamily="2" charset="-122"/>
              <a:cs typeface="迷你简南宫" panose="02010609000101010101" charset="0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34035" y="3965575"/>
            <a:ext cx="38519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>
                <a:solidFill>
                  <a:schemeClr val="tx1"/>
                </a:solidFill>
                <a:latin typeface="迷你简南宫" panose="02010609000101010101" charset="0"/>
                <a:ea typeface="方正正纤黑简体" panose="02000000000000000000" pitchFamily="2" charset="-122"/>
                <a:cs typeface="迷你简南宫" panose="02010609000101010101" charset="0"/>
                <a:sym typeface="+mn-ea"/>
              </a:rPr>
              <a:t>part 2.0</a:t>
            </a:r>
            <a:r>
              <a:rPr lang="zh-CN" altLang="en-US" sz="2800" dirty="0">
                <a:solidFill>
                  <a:schemeClr val="tx1"/>
                </a:solidFill>
                <a:latin typeface="迷你简南宫" panose="02010609000101010101" charset="0"/>
                <a:ea typeface="方正正纤黑简体" panose="02000000000000000000" pitchFamily="2" charset="-122"/>
                <a:cs typeface="迷你简南宫" panose="02010609000101010101" charset="0"/>
                <a:sym typeface="+mn-ea"/>
              </a:rPr>
              <a:t>水墨风格</a:t>
            </a:r>
            <a:r>
              <a:rPr lang="en-US" altLang="zh-CN" sz="2800" dirty="0">
                <a:solidFill>
                  <a:schemeClr val="tx1"/>
                </a:solidFill>
                <a:latin typeface="迷你简南宫" panose="02010609000101010101" charset="0"/>
                <a:ea typeface="方正正纤黑简体" panose="02000000000000000000" pitchFamily="2" charset="-122"/>
                <a:cs typeface="迷你简南宫" panose="02010609000101010101" charset="0"/>
                <a:sym typeface="+mn-ea"/>
              </a:rPr>
              <a:t>logo</a:t>
            </a:r>
            <a:endParaRPr lang="en-US" altLang="zh-CN" sz="2800" dirty="0">
              <a:solidFill>
                <a:schemeClr val="tx1"/>
              </a:solidFill>
              <a:latin typeface="迷你简南宫" panose="02010609000101010101" charset="0"/>
              <a:ea typeface="方正正纤黑简体" panose="02000000000000000000" pitchFamily="2" charset="-122"/>
              <a:cs typeface="迷你简南宫" panose="02010609000101010101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325870" y="4124960"/>
            <a:ext cx="50215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>
                <a:solidFill>
                  <a:schemeClr val="tx1"/>
                </a:solidFill>
                <a:latin typeface="迷你简南宫" panose="02010609000101010101" charset="0"/>
                <a:ea typeface="方正正纤黑简体" panose="02000000000000000000" pitchFamily="2" charset="-122"/>
                <a:cs typeface="迷你简南宫" panose="02010609000101010101" charset="0"/>
                <a:sym typeface="+mn-ea"/>
              </a:rPr>
              <a:t>part 3.0</a:t>
            </a:r>
            <a:r>
              <a:rPr lang="zh-CN" altLang="en-US" sz="2800" dirty="0">
                <a:solidFill>
                  <a:schemeClr val="tx1"/>
                </a:solidFill>
                <a:latin typeface="迷你简南宫" panose="02010609000101010101" charset="0"/>
                <a:ea typeface="方正正纤黑简体" panose="02000000000000000000" pitchFamily="2" charset="-122"/>
                <a:cs typeface="迷你简南宫" panose="02010609000101010101" charset="0"/>
                <a:sym typeface="+mn-ea"/>
              </a:rPr>
              <a:t>霸气字体</a:t>
            </a:r>
            <a:r>
              <a:rPr lang="en-US" altLang="zh-CN" sz="2800" dirty="0">
                <a:solidFill>
                  <a:schemeClr val="tx1"/>
                </a:solidFill>
                <a:latin typeface="迷你简南宫" panose="02010609000101010101" charset="0"/>
                <a:ea typeface="方正正纤黑简体" panose="02000000000000000000" pitchFamily="2" charset="-122"/>
                <a:cs typeface="迷你简南宫" panose="02010609000101010101" charset="0"/>
                <a:sym typeface="+mn-ea"/>
              </a:rPr>
              <a:t>--</a:t>
            </a:r>
            <a:r>
              <a:rPr lang="zh-CN" altLang="en-US" sz="2800" dirty="0">
                <a:solidFill>
                  <a:schemeClr val="tx1"/>
                </a:solidFill>
                <a:latin typeface="迷你简南宫" panose="02010609000101010101" charset="0"/>
                <a:ea typeface="方正正纤黑简体" panose="02000000000000000000" pitchFamily="2" charset="-122"/>
                <a:cs typeface="迷你简南宫" panose="02010609000101010101" charset="0"/>
                <a:sym typeface="+mn-ea"/>
              </a:rPr>
              <a:t>龙吟手书</a:t>
            </a:r>
            <a:endParaRPr lang="zh-CN" altLang="en-US" sz="2800" dirty="0">
              <a:solidFill>
                <a:schemeClr val="tx1"/>
              </a:solidFill>
              <a:latin typeface="迷你简南宫" panose="02010609000101010101" charset="0"/>
              <a:ea typeface="方正正纤黑简体" panose="02000000000000000000" pitchFamily="2" charset="-122"/>
              <a:cs typeface="迷你简南宫" panose="02010609000101010101" charset="0"/>
              <a:sym typeface="+mn-ea"/>
            </a:endParaRPr>
          </a:p>
        </p:txBody>
      </p:sp>
      <p:pic>
        <p:nvPicPr>
          <p:cNvPr id="14" name="图片 13" descr="42f3407665e3242de40f7d4afdd8fec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230" y="4124960"/>
            <a:ext cx="3062605" cy="306260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997585" y="5149215"/>
            <a:ext cx="44100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>
                <a:latin typeface="字魂55号-龙吟手书" panose="00000500000000000000" charset="-122"/>
                <a:ea typeface="字魂55号-龙吟手书" panose="00000500000000000000" charset="-122"/>
              </a:rPr>
              <a:t>芥子空间</a:t>
            </a:r>
            <a:endParaRPr lang="zh-CN" altLang="en-US" sz="60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851015" y="5022215"/>
            <a:ext cx="44100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6000" dirty="0">
                <a:latin typeface="字魂55号-龙吟手书" panose="00000500000000000000" charset="-122"/>
                <a:ea typeface="字魂55号-龙吟手书" panose="00000500000000000000" charset="-122"/>
                <a:cs typeface="迷你简南宫" panose="02010609000101010101" charset="0"/>
                <a:sym typeface="+mn-ea"/>
              </a:rPr>
              <a:t>龙吟手书</a:t>
            </a:r>
            <a:endParaRPr lang="zh-CN" altLang="en-US" sz="6000">
              <a:latin typeface="字魂55号-龙吟手书" panose="00000500000000000000" charset="-122"/>
              <a:ea typeface="字魂55号-龙吟手书" panose="0000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  <p:bldP spid="15" grpId="0"/>
      <p:bldP spid="15" grpId="1"/>
      <p:bldP spid="13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5000"/>
                    </a14:imgEffect>
                    <a14:imgEffect>
                      <a14:sharpenSoften amoun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167" b="5555"/>
          <a:stretch>
            <a:fillRect/>
          </a:stretch>
        </p:blipFill>
        <p:spPr>
          <a:xfrm>
            <a:off x="0" y="0"/>
            <a:ext cx="12192000" cy="5189251"/>
          </a:xfrm>
          <a:custGeom>
            <a:avLst/>
            <a:gdLst>
              <a:gd name="connsiteX0" fmla="*/ 0 w 12192000"/>
              <a:gd name="connsiteY0" fmla="*/ 0 h 6477041"/>
              <a:gd name="connsiteX1" fmla="*/ 12192000 w 12192000"/>
              <a:gd name="connsiteY1" fmla="*/ 0 h 6477041"/>
              <a:gd name="connsiteX2" fmla="*/ 12192000 w 12192000"/>
              <a:gd name="connsiteY2" fmla="*/ 4407546 h 6477041"/>
              <a:gd name="connsiteX3" fmla="*/ 12178968 w 12192000"/>
              <a:gd name="connsiteY3" fmla="*/ 4396682 h 6477041"/>
              <a:gd name="connsiteX4" fmla="*/ 9391650 w 12192000"/>
              <a:gd name="connsiteY4" fmla="*/ 3848099 h 6477041"/>
              <a:gd name="connsiteX5" fmla="*/ 8801100 w 12192000"/>
              <a:gd name="connsiteY5" fmla="*/ 4362449 h 6477041"/>
              <a:gd name="connsiteX6" fmla="*/ 9086850 w 12192000"/>
              <a:gd name="connsiteY6" fmla="*/ 4705349 h 6477041"/>
              <a:gd name="connsiteX7" fmla="*/ 8496300 w 12192000"/>
              <a:gd name="connsiteY7" fmla="*/ 5124449 h 6477041"/>
              <a:gd name="connsiteX8" fmla="*/ 7277100 w 12192000"/>
              <a:gd name="connsiteY8" fmla="*/ 4972049 h 6477041"/>
              <a:gd name="connsiteX9" fmla="*/ 7296150 w 12192000"/>
              <a:gd name="connsiteY9" fmla="*/ 5581649 h 6477041"/>
              <a:gd name="connsiteX10" fmla="*/ 6781800 w 12192000"/>
              <a:gd name="connsiteY10" fmla="*/ 6038849 h 6477041"/>
              <a:gd name="connsiteX11" fmla="*/ 6800850 w 12192000"/>
              <a:gd name="connsiteY11" fmla="*/ 6476999 h 6477041"/>
              <a:gd name="connsiteX12" fmla="*/ 6496050 w 12192000"/>
              <a:gd name="connsiteY12" fmla="*/ 6057899 h 6477041"/>
              <a:gd name="connsiteX13" fmla="*/ 6781800 w 12192000"/>
              <a:gd name="connsiteY13" fmla="*/ 5448299 h 6477041"/>
              <a:gd name="connsiteX14" fmla="*/ 6229350 w 12192000"/>
              <a:gd name="connsiteY14" fmla="*/ 5238749 h 6477041"/>
              <a:gd name="connsiteX15" fmla="*/ 6400800 w 12192000"/>
              <a:gd name="connsiteY15" fmla="*/ 4667249 h 6477041"/>
              <a:gd name="connsiteX16" fmla="*/ 4610100 w 12192000"/>
              <a:gd name="connsiteY16" fmla="*/ 5067299 h 6477041"/>
              <a:gd name="connsiteX17" fmla="*/ 4076700 w 12192000"/>
              <a:gd name="connsiteY17" fmla="*/ 4286249 h 6477041"/>
              <a:gd name="connsiteX18" fmla="*/ 2286000 w 12192000"/>
              <a:gd name="connsiteY18" fmla="*/ 4686299 h 6477041"/>
              <a:gd name="connsiteX19" fmla="*/ 1066800 w 12192000"/>
              <a:gd name="connsiteY19" fmla="*/ 3924299 h 6477041"/>
              <a:gd name="connsiteX20" fmla="*/ 39881 w 12192000"/>
              <a:gd name="connsiteY20" fmla="*/ 3667887 h 6477041"/>
              <a:gd name="connsiteX21" fmla="*/ 0 w 12192000"/>
              <a:gd name="connsiteY21" fmla="*/ 3672703 h 6477041"/>
              <a:gd name="connsiteX22" fmla="*/ 0 w 12192000"/>
              <a:gd name="connsiteY22" fmla="*/ 0 h 6477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2000" h="6477041">
                <a:moveTo>
                  <a:pt x="0" y="0"/>
                </a:moveTo>
                <a:lnTo>
                  <a:pt x="12192000" y="0"/>
                </a:lnTo>
                <a:lnTo>
                  <a:pt x="12192000" y="4407546"/>
                </a:lnTo>
                <a:lnTo>
                  <a:pt x="12178968" y="4396682"/>
                </a:lnTo>
                <a:cubicBezTo>
                  <a:pt x="11566587" y="3928838"/>
                  <a:pt x="9936361" y="3868935"/>
                  <a:pt x="9391650" y="3848099"/>
                </a:cubicBezTo>
                <a:cubicBezTo>
                  <a:pt x="8810625" y="3825874"/>
                  <a:pt x="8851900" y="4219574"/>
                  <a:pt x="8801100" y="4362449"/>
                </a:cubicBezTo>
                <a:cubicBezTo>
                  <a:pt x="8750300" y="4505324"/>
                  <a:pt x="9061450" y="4502149"/>
                  <a:pt x="9086850" y="4705349"/>
                </a:cubicBezTo>
                <a:cubicBezTo>
                  <a:pt x="9112250" y="4908549"/>
                  <a:pt x="9102725" y="5099049"/>
                  <a:pt x="8496300" y="5124449"/>
                </a:cubicBezTo>
                <a:cubicBezTo>
                  <a:pt x="7889875" y="5149849"/>
                  <a:pt x="7648575" y="4781549"/>
                  <a:pt x="7277100" y="4972049"/>
                </a:cubicBezTo>
                <a:cubicBezTo>
                  <a:pt x="6905625" y="5162549"/>
                  <a:pt x="7378700" y="5403849"/>
                  <a:pt x="7296150" y="5581649"/>
                </a:cubicBezTo>
                <a:cubicBezTo>
                  <a:pt x="7213600" y="5759449"/>
                  <a:pt x="6788150" y="5889624"/>
                  <a:pt x="6781800" y="6038849"/>
                </a:cubicBezTo>
                <a:cubicBezTo>
                  <a:pt x="6775450" y="6188074"/>
                  <a:pt x="6848475" y="6473824"/>
                  <a:pt x="6800850" y="6476999"/>
                </a:cubicBezTo>
                <a:cubicBezTo>
                  <a:pt x="6753225" y="6480174"/>
                  <a:pt x="6632575" y="6305549"/>
                  <a:pt x="6496050" y="6057899"/>
                </a:cubicBezTo>
                <a:cubicBezTo>
                  <a:pt x="6359525" y="5810249"/>
                  <a:pt x="7035800" y="5489574"/>
                  <a:pt x="6781800" y="5448299"/>
                </a:cubicBezTo>
                <a:cubicBezTo>
                  <a:pt x="6527800" y="5407024"/>
                  <a:pt x="6292850" y="5368924"/>
                  <a:pt x="6229350" y="5238749"/>
                </a:cubicBezTo>
                <a:cubicBezTo>
                  <a:pt x="6165850" y="5108574"/>
                  <a:pt x="6670675" y="4695824"/>
                  <a:pt x="6400800" y="4667249"/>
                </a:cubicBezTo>
                <a:cubicBezTo>
                  <a:pt x="6130925" y="4638674"/>
                  <a:pt x="4997450" y="5130799"/>
                  <a:pt x="4610100" y="5067299"/>
                </a:cubicBezTo>
                <a:cubicBezTo>
                  <a:pt x="4222750" y="5003799"/>
                  <a:pt x="4464050" y="4349749"/>
                  <a:pt x="4076700" y="4286249"/>
                </a:cubicBezTo>
                <a:cubicBezTo>
                  <a:pt x="3689350" y="4222749"/>
                  <a:pt x="3225800" y="4670424"/>
                  <a:pt x="2286000" y="4686299"/>
                </a:cubicBezTo>
                <a:cubicBezTo>
                  <a:pt x="1346200" y="4702174"/>
                  <a:pt x="2168525" y="4359274"/>
                  <a:pt x="1066800" y="3924299"/>
                </a:cubicBezTo>
                <a:cubicBezTo>
                  <a:pt x="584795" y="3733998"/>
                  <a:pt x="267481" y="3654908"/>
                  <a:pt x="39881" y="3667887"/>
                </a:cubicBezTo>
                <a:lnTo>
                  <a:pt x="0" y="3672703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2E6CA4"/>
            </a:solidFill>
          </a:ln>
        </p:spPr>
      </p:pic>
      <p:sp>
        <p:nvSpPr>
          <p:cNvPr id="9" name="文本框 8"/>
          <p:cNvSpPr txBox="1"/>
          <p:nvPr/>
        </p:nvSpPr>
        <p:spPr>
          <a:xfrm>
            <a:off x="9482608" y="1750634"/>
            <a:ext cx="1593215" cy="23774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zh-CN" altLang="en-US" sz="54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  </a:t>
            </a:r>
            <a:r>
              <a:rPr lang="zh-CN" altLang="en-US" sz="60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型</a:t>
            </a:r>
            <a:r>
              <a:rPr lang="zh-CN" altLang="en-US" sz="6600" dirty="0" smtClean="0">
                <a:solidFill>
                  <a:srgbClr val="5084B3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览</a:t>
            </a:r>
            <a:endParaRPr lang="en-US" altLang="zh-CN" sz="6600" dirty="0" smtClean="0">
              <a:solidFill>
                <a:srgbClr val="5084B3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  <a:p>
            <a:pPr algn="ctr">
              <a:lnSpc>
                <a:spcPts val="5500"/>
              </a:lnSpc>
            </a:pPr>
            <a:r>
              <a:rPr lang="zh-CN" altLang="en-US" sz="6600" dirty="0" smtClean="0">
                <a:solidFill>
                  <a:schemeClr val="bg1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原</a:t>
            </a:r>
            <a:r>
              <a:rPr lang="zh-CN" altLang="en-US" sz="5400" dirty="0" smtClean="0">
                <a:solidFill>
                  <a:srgbClr val="5084B3"/>
                </a:solidFill>
                <a:latin typeface="汉仪雪君体简" panose="02010604000101010101" pitchFamily="2" charset="-122"/>
                <a:ea typeface="汉仪雪君体简" panose="02010604000101010101" pitchFamily="2" charset="-122"/>
              </a:rPr>
              <a:t>总</a:t>
            </a:r>
            <a:endParaRPr lang="zh-CN" altLang="en-US" sz="5400" dirty="0" smtClean="0">
              <a:solidFill>
                <a:srgbClr val="5084B3"/>
              </a:solidFill>
              <a:latin typeface="汉仪雪君体简" panose="02010604000101010101" pitchFamily="2" charset="-122"/>
              <a:ea typeface="汉仪雪君体简" panose="0201060400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5264" y="3792303"/>
            <a:ext cx="406824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一、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web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前台原型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25" name="任意多边形 24"/>
          <p:cNvSpPr/>
          <p:nvPr/>
        </p:nvSpPr>
        <p:spPr>
          <a:xfrm>
            <a:off x="-155941" y="2872789"/>
            <a:ext cx="41294" cy="3761"/>
          </a:xfrm>
          <a:custGeom>
            <a:avLst/>
            <a:gdLst>
              <a:gd name="connsiteX0" fmla="*/ 35115 w 41294"/>
              <a:gd name="connsiteY0" fmla="*/ 551 h 3761"/>
              <a:gd name="connsiteX1" fmla="*/ 41294 w 41294"/>
              <a:gd name="connsiteY1" fmla="*/ 1632 h 3761"/>
              <a:gd name="connsiteX2" fmla="*/ 40277 w 41294"/>
              <a:gd name="connsiteY2" fmla="*/ 3761 h 3761"/>
              <a:gd name="connsiteX3" fmla="*/ 0 w 41294"/>
              <a:gd name="connsiteY3" fmla="*/ 3761 h 3761"/>
              <a:gd name="connsiteX4" fmla="*/ 8219 w 41294"/>
              <a:gd name="connsiteY4" fmla="*/ 1040 h 3761"/>
              <a:gd name="connsiteX5" fmla="*/ 35115 w 41294"/>
              <a:gd name="connsiteY5" fmla="*/ 551 h 3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294" h="3761">
                <a:moveTo>
                  <a:pt x="35115" y="551"/>
                </a:moveTo>
                <a:lnTo>
                  <a:pt x="41294" y="1632"/>
                </a:lnTo>
                <a:lnTo>
                  <a:pt x="40277" y="3761"/>
                </a:lnTo>
                <a:lnTo>
                  <a:pt x="0" y="3761"/>
                </a:lnTo>
                <a:lnTo>
                  <a:pt x="8219" y="1040"/>
                </a:lnTo>
                <a:cubicBezTo>
                  <a:pt x="15469" y="-93"/>
                  <a:pt x="24358" y="-367"/>
                  <a:pt x="35115" y="55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-115664" y="2874421"/>
            <a:ext cx="13182" cy="2129"/>
          </a:xfrm>
          <a:custGeom>
            <a:avLst/>
            <a:gdLst>
              <a:gd name="connsiteX0" fmla="*/ 1017 w 13182"/>
              <a:gd name="connsiteY0" fmla="*/ 0 h 2129"/>
              <a:gd name="connsiteX1" fmla="*/ 13182 w 13182"/>
              <a:gd name="connsiteY1" fmla="*/ 2129 h 2129"/>
              <a:gd name="connsiteX2" fmla="*/ 0 w 13182"/>
              <a:gd name="connsiteY2" fmla="*/ 2129 h 2129"/>
              <a:gd name="connsiteX3" fmla="*/ 1017 w 13182"/>
              <a:gd name="connsiteY3" fmla="*/ 0 h 2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82" h="2129">
                <a:moveTo>
                  <a:pt x="1017" y="0"/>
                </a:moveTo>
                <a:lnTo>
                  <a:pt x="13182" y="2129"/>
                </a:lnTo>
                <a:lnTo>
                  <a:pt x="0" y="2129"/>
                </a:lnTo>
                <a:lnTo>
                  <a:pt x="1017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-175135" y="2876550"/>
            <a:ext cx="59471" cy="38806"/>
          </a:xfrm>
          <a:custGeom>
            <a:avLst/>
            <a:gdLst>
              <a:gd name="connsiteX0" fmla="*/ 19194 w 59471"/>
              <a:gd name="connsiteY0" fmla="*/ 0 h 38806"/>
              <a:gd name="connsiteX1" fmla="*/ 59471 w 59471"/>
              <a:gd name="connsiteY1" fmla="*/ 0 h 38806"/>
              <a:gd name="connsiteX2" fmla="*/ 50375 w 59471"/>
              <a:gd name="connsiteY2" fmla="*/ 19051 h 38806"/>
              <a:gd name="connsiteX3" fmla="*/ 10349 w 59471"/>
              <a:gd name="connsiteY3" fmla="*/ 2928 h 38806"/>
              <a:gd name="connsiteX4" fmla="*/ 19194 w 59471"/>
              <a:gd name="connsiteY4" fmla="*/ 0 h 38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471" h="38806">
                <a:moveTo>
                  <a:pt x="19194" y="0"/>
                </a:moveTo>
                <a:lnTo>
                  <a:pt x="59471" y="0"/>
                </a:lnTo>
                <a:lnTo>
                  <a:pt x="50375" y="19051"/>
                </a:lnTo>
                <a:cubicBezTo>
                  <a:pt x="20560" y="64030"/>
                  <a:pt x="-19066" y="20572"/>
                  <a:pt x="10349" y="2928"/>
                </a:cubicBezTo>
                <a:lnTo>
                  <a:pt x="1919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595184" y="4128218"/>
            <a:ext cx="406824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二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、安卓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原型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74064" y="6083383"/>
            <a:ext cx="406824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三、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web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后台原型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8584" y="4437463"/>
            <a:ext cx="4068246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为网页端开发而设计的原型，适用于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pc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用户及移动设备用户便捷使用注册登录后可支持发布任务、失物招领、物品租赁及拓展功能使用。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595184" y="4773378"/>
            <a:ext cx="4068246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为安卓移动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端开发而设计的原型，注册登录后可支持发布任务、失物招领、物品租赁及拓展功能使用。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988435" y="6190615"/>
            <a:ext cx="672973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针对管理员开发的后台可视化界面，对各模块进行管理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22" t="3709" r="66980" b="54156"/>
          <a:stretch>
            <a:fillRect/>
          </a:stretch>
        </p:blipFill>
        <p:spPr>
          <a:xfrm>
            <a:off x="124687" y="86"/>
            <a:ext cx="2233612" cy="2247900"/>
          </a:xfrm>
          <a:prstGeom prst="ellipse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895699" y="644349"/>
            <a:ext cx="675005" cy="10566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3200" spc="600" dirty="0" smtClean="0">
                <a:solidFill>
                  <a:srgbClr val="5084B3"/>
                </a:solidFill>
                <a:latin typeface="汉仪粗篆繁" panose="02010604000101010101" pitchFamily="2" charset="-122"/>
                <a:ea typeface="汉仪粗篆繁" panose="02010604000101010101" pitchFamily="2" charset="-122"/>
              </a:rPr>
              <a:t>总览</a:t>
            </a:r>
            <a:endParaRPr lang="zh-CN" altLang="en-US" sz="3200" spc="600" dirty="0" smtClean="0">
              <a:solidFill>
                <a:srgbClr val="5084B3"/>
              </a:solidFill>
              <a:latin typeface="汉仪粗篆繁" panose="02010604000101010101" pitchFamily="2" charset="-122"/>
              <a:ea typeface="汉仪粗篆繁" panose="02010604000101010101" pitchFamily="2" charset="-122"/>
            </a:endParaRPr>
          </a:p>
        </p:txBody>
      </p:sp>
      <p:pic>
        <p:nvPicPr>
          <p:cNvPr id="3" name="图片 2" descr="@DM3}1_O65BI_UUV%STUC5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545" y="507365"/>
            <a:ext cx="8321675" cy="58426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825" y="214630"/>
            <a:ext cx="2921635" cy="5901690"/>
          </a:xfrm>
          <a:prstGeom prst="rect">
            <a:avLst/>
          </a:prstGeom>
        </p:spPr>
      </p:pic>
      <p:pic>
        <p:nvPicPr>
          <p:cNvPr id="7" name="图片 6" descr="8@C__Z7~M@F@IJ4V`7GGLU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6880" y="155575"/>
            <a:ext cx="3102610" cy="60204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2570" y="644525"/>
            <a:ext cx="7401560" cy="5235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66" t="3708" r="35431" b="55317"/>
          <a:stretch>
            <a:fillRect/>
          </a:stretch>
        </p:blipFill>
        <p:spPr>
          <a:xfrm>
            <a:off x="239939" y="134071"/>
            <a:ext cx="2243002" cy="2247900"/>
          </a:xfrm>
          <a:prstGeom prst="ellipse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2604134" y="483685"/>
            <a:ext cx="4094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前台界面均分为四个模块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4988" y="729439"/>
            <a:ext cx="675005" cy="10566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3200" spc="600" dirty="0" smtClean="0">
                <a:solidFill>
                  <a:srgbClr val="5084B3"/>
                </a:solidFill>
                <a:latin typeface="汉仪粗篆繁" panose="02010604000101010101" pitchFamily="2" charset="-122"/>
                <a:ea typeface="汉仪粗篆繁" panose="02010604000101010101" pitchFamily="2" charset="-122"/>
              </a:rPr>
              <a:t>模块</a:t>
            </a:r>
            <a:endParaRPr lang="zh-CN" altLang="en-US" sz="3200" spc="600" dirty="0" smtClean="0">
              <a:solidFill>
                <a:srgbClr val="5084B3"/>
              </a:solidFill>
              <a:latin typeface="汉仪粗篆繁" panose="02010604000101010101" pitchFamily="2" charset="-122"/>
              <a:ea typeface="汉仪粗篆繁" panose="02010604000101010101" pitchFamily="2" charset="-122"/>
            </a:endParaRPr>
          </a:p>
        </p:txBody>
      </p:sp>
      <p:pic>
        <p:nvPicPr>
          <p:cNvPr id="3" name="图片 2" descr="SKBP~450K{0UVN57UGI4ZO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390" y="3482340"/>
            <a:ext cx="5682615" cy="1136650"/>
          </a:xfrm>
          <a:prstGeom prst="rect">
            <a:avLst/>
          </a:prstGeom>
        </p:spPr>
      </p:pic>
      <p:pic>
        <p:nvPicPr>
          <p:cNvPr id="5" name="图片 4" descr="DL$1ND[LN3RQZ@)Q[5)1~@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6830" y="1998345"/>
            <a:ext cx="3055620" cy="41052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90214" y="2670625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安卓模块内容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759699" y="1192345"/>
            <a:ext cx="2849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web</a:t>
            </a:r>
            <a:r>
              <a:rPr lang="zh-CN" altLang="en-US" sz="2800" dirty="0">
                <a:solidFill>
                  <a:srgbClr val="5084B3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前端模块内容</a:t>
            </a:r>
            <a:endParaRPr lang="zh-CN" altLang="en-US" sz="2800" dirty="0">
              <a:solidFill>
                <a:srgbClr val="5084B3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pic>
        <p:nvPicPr>
          <p:cNvPr id="8" name="图片 7" descr="S_ZG1P)%MOW}IZ6KJ8@4SY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565" y="4974590"/>
            <a:ext cx="1715770" cy="11290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REFSHAPE" val="393705884"/>
</p:tagLst>
</file>

<file path=ppt/tags/tag2.xml><?xml version="1.0" encoding="utf-8"?>
<p:tagLst xmlns:p="http://schemas.openxmlformats.org/presentationml/2006/main">
  <p:tag name="REFSHAPE" val="393708332"/>
</p:tagLst>
</file>

<file path=ppt/tags/tag3.xml><?xml version="1.0" encoding="utf-8"?>
<p:tagLst xmlns:p="http://schemas.openxmlformats.org/presentationml/2006/main">
  <p:tag name="KSO_WM_UNIT_PLACING_PICTURE_USER_VIEWPORT" val="{&quot;height&quot;:6600,&quot;width&quot;:15840}"/>
</p:tagLst>
</file>

<file path=ppt/tags/tag4.xml><?xml version="1.0" encoding="utf-8"?>
<p:tagLst xmlns:p="http://schemas.openxmlformats.org/presentationml/2006/main">
  <p:tag name="KSO_WM_UNIT_PLACING_PICTURE_USER_VIEWPORT" val="{&quot;height&quot;:6600,&quot;width&quot;:15840}"/>
</p:tagLst>
</file>

<file path=ppt/tags/tag5.xml><?xml version="1.0" encoding="utf-8"?>
<p:tagLst xmlns:p="http://schemas.openxmlformats.org/presentationml/2006/main">
  <p:tag name="KSO_WM_UNIT_PLACING_PICTURE_USER_VIEWPORT" val="{&quot;height&quot;:3540,&quot;width&quot;:3517.4992125984249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857</Words>
  <Application>WPS 演示</Application>
  <PresentationFormat>自定义</PresentationFormat>
  <Paragraphs>179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5" baseType="lpstr">
      <vt:lpstr>Arial</vt:lpstr>
      <vt:lpstr>宋体</vt:lpstr>
      <vt:lpstr>Wingdings</vt:lpstr>
      <vt:lpstr>字魂55号-龙吟手书</vt:lpstr>
      <vt:lpstr>迷你简南宫</vt:lpstr>
      <vt:lpstr>Segoe Print</vt:lpstr>
      <vt:lpstr>汉仪雪君体简</vt:lpstr>
      <vt:lpstr>汉仪瘦金书繁</vt:lpstr>
      <vt:lpstr>Arial Unicode MS</vt:lpstr>
      <vt:lpstr>方正正纤黑简体</vt:lpstr>
      <vt:lpstr>汉仪粗篆繁</vt:lpstr>
      <vt:lpstr>黑体</vt:lpstr>
      <vt:lpstr>微软雅黑</vt:lpstr>
      <vt:lpstr>Arial Unicode MS</vt:lpstr>
      <vt:lpstr>Calibri Light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大侠素材铺</dc:title>
  <dc:creator>https://dxpu.taobao.com/</dc:creator>
  <dc:description>大侠素材铺  淘宝店：https://dxpu.taobao.com/</dc:description>
  <cp:lastModifiedBy>薛定諤の貓™</cp:lastModifiedBy>
  <cp:revision>82</cp:revision>
  <dcterms:created xsi:type="dcterms:W3CDTF">2017-03-02T14:05:00Z</dcterms:created>
  <dcterms:modified xsi:type="dcterms:W3CDTF">2020-03-21T12:50:26Z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